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46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1968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5961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hteck 44">
            <a:extLst>
              <a:ext uri="{FF2B5EF4-FFF2-40B4-BE49-F238E27FC236}">
                <a16:creationId xmlns:a16="http://schemas.microsoft.com/office/drawing/2014/main" id="{B13423A3-5529-03D8-13F1-010D42EEEBFB}"/>
              </a:ext>
            </a:extLst>
          </p:cNvPr>
          <p:cNvSpPr/>
          <p:nvPr/>
        </p:nvSpPr>
        <p:spPr>
          <a:xfrm>
            <a:off x="-38832" y="-27081"/>
            <a:ext cx="12230832" cy="534838"/>
          </a:xfrm>
          <a:prstGeom prst="rect">
            <a:avLst/>
          </a:prstGeom>
          <a:solidFill>
            <a:srgbClr val="1D468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D2A04CDC-C3AD-A53D-25A2-562E4E7A4583}"/>
              </a:ext>
            </a:extLst>
          </p:cNvPr>
          <p:cNvSpPr/>
          <p:nvPr/>
        </p:nvSpPr>
        <p:spPr>
          <a:xfrm>
            <a:off x="2363633" y="4313208"/>
            <a:ext cx="1431985" cy="1725281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FFC0C758-05A2-24C5-486C-B0B6F63439C4}"/>
              </a:ext>
            </a:extLst>
          </p:cNvPr>
          <p:cNvSpPr/>
          <p:nvPr/>
        </p:nvSpPr>
        <p:spPr>
          <a:xfrm>
            <a:off x="931648" y="5020573"/>
            <a:ext cx="1431985" cy="1017917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09C836FB-0050-A5E3-7FAF-66508FE66B58}"/>
              </a:ext>
            </a:extLst>
          </p:cNvPr>
          <p:cNvSpPr/>
          <p:nvPr/>
        </p:nvSpPr>
        <p:spPr>
          <a:xfrm>
            <a:off x="5227603" y="2889850"/>
            <a:ext cx="1431985" cy="314864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6ED2B88D-431F-9FE8-81D3-B86F6C950D93}"/>
              </a:ext>
            </a:extLst>
          </p:cNvPr>
          <p:cNvSpPr/>
          <p:nvPr/>
        </p:nvSpPr>
        <p:spPr>
          <a:xfrm>
            <a:off x="3795618" y="3640347"/>
            <a:ext cx="1431985" cy="239814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841E2C3F-BC65-D5CC-38B8-AECD55C8C045}"/>
              </a:ext>
            </a:extLst>
          </p:cNvPr>
          <p:cNvSpPr/>
          <p:nvPr/>
        </p:nvSpPr>
        <p:spPr>
          <a:xfrm>
            <a:off x="8091573" y="1457865"/>
            <a:ext cx="1431985" cy="458062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FF9C0082-9D66-271A-3858-70C5175F00A8}"/>
              </a:ext>
            </a:extLst>
          </p:cNvPr>
          <p:cNvSpPr/>
          <p:nvPr/>
        </p:nvSpPr>
        <p:spPr>
          <a:xfrm>
            <a:off x="6659588" y="2156604"/>
            <a:ext cx="1431985" cy="3881887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D5BAE9BC-ABA2-24F8-6B9E-EC2651BA5069}"/>
              </a:ext>
            </a:extLst>
          </p:cNvPr>
          <p:cNvSpPr/>
          <p:nvPr/>
        </p:nvSpPr>
        <p:spPr>
          <a:xfrm>
            <a:off x="9523558" y="698741"/>
            <a:ext cx="1431985" cy="533974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DB4F837-460C-91D1-7871-DDFBDC4337AD}"/>
              </a:ext>
            </a:extLst>
          </p:cNvPr>
          <p:cNvSpPr txBox="1"/>
          <p:nvPr/>
        </p:nvSpPr>
        <p:spPr>
          <a:xfrm>
            <a:off x="940263" y="5465930"/>
            <a:ext cx="1492375" cy="453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25"/>
              </a:lnSpc>
              <a:buNone/>
            </a:pPr>
            <a:r>
              <a:rPr lang="de-DE" sz="1600" b="0" dirty="0">
                <a:effectLst/>
                <a:latin typeface="Ubuntu" panose="020B0504030602030204" pitchFamily="34" charset="0"/>
              </a:rPr>
              <a:t>Titel /Teaser</a:t>
            </a:r>
            <a:endParaRPr lang="de-DE" sz="1600" dirty="0">
              <a:latin typeface="Ubuntu" panose="020B0504030602030204" pitchFamily="34" charset="0"/>
            </a:endParaRPr>
          </a:p>
          <a:p>
            <a:pPr>
              <a:lnSpc>
                <a:spcPts val="1425"/>
              </a:lnSpc>
              <a:buNone/>
            </a:pPr>
            <a:r>
              <a:rPr lang="de-DE" sz="1600" b="0" dirty="0">
                <a:effectLst/>
                <a:latin typeface="Ubuntu" panose="020B0504030602030204" pitchFamily="34" charset="0"/>
              </a:rPr>
              <a:t>Prosa Story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677FE6B-9E56-073E-BF85-FC2322B4DAF4}"/>
              </a:ext>
            </a:extLst>
          </p:cNvPr>
          <p:cNvSpPr txBox="1"/>
          <p:nvPr/>
        </p:nvSpPr>
        <p:spPr>
          <a:xfrm>
            <a:off x="2428329" y="4794864"/>
            <a:ext cx="1492375" cy="451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25"/>
              </a:lnSpc>
              <a:buNone/>
            </a:pPr>
            <a:r>
              <a:rPr lang="de-DE" sz="1600" b="0" dirty="0">
                <a:effectLst/>
                <a:latin typeface="Ubuntu" panose="020B0504030602030204" pitchFamily="34" charset="0"/>
              </a:rPr>
              <a:t>Stakeholder / Interessen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96A24E37-2EAE-67F2-88BB-5B9714D634CE}"/>
              </a:ext>
            </a:extLst>
          </p:cNvPr>
          <p:cNvSpPr txBox="1"/>
          <p:nvPr/>
        </p:nvSpPr>
        <p:spPr>
          <a:xfrm>
            <a:off x="3959503" y="4148699"/>
            <a:ext cx="1268100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25"/>
              </a:lnSpc>
            </a:pPr>
            <a:r>
              <a:rPr lang="de-DE" sz="1600" b="0" dirty="0">
                <a:effectLst/>
                <a:latin typeface="Ubuntu" panose="020B0504030602030204" pitchFamily="34" charset="0"/>
              </a:rPr>
              <a:t>Standard Ablauf entwerfen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DDC9690E-026F-4F3A-9BDD-F12D5FC38228}"/>
              </a:ext>
            </a:extLst>
          </p:cNvPr>
          <p:cNvSpPr txBox="1"/>
          <p:nvPr/>
        </p:nvSpPr>
        <p:spPr>
          <a:xfrm>
            <a:off x="5227603" y="3368615"/>
            <a:ext cx="1716670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25"/>
              </a:lnSpc>
              <a:buNone/>
            </a:pPr>
            <a:r>
              <a:rPr lang="de-DE" sz="1500" b="0" dirty="0">
                <a:effectLst/>
                <a:latin typeface="Ubuntu" panose="020B0504030602030204" pitchFamily="34" charset="0"/>
              </a:rPr>
              <a:t>Ausnahmen / Erweiterungen sammeln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4609E088-3138-DA90-91A2-9F4EC389AC99}"/>
              </a:ext>
            </a:extLst>
          </p:cNvPr>
          <p:cNvSpPr txBox="1"/>
          <p:nvPr/>
        </p:nvSpPr>
        <p:spPr>
          <a:xfrm>
            <a:off x="6737208" y="2730742"/>
            <a:ext cx="1492375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25"/>
              </a:lnSpc>
              <a:buNone/>
            </a:pPr>
            <a:r>
              <a:rPr lang="de-DE" sz="1600" b="0" dirty="0">
                <a:effectLst/>
                <a:latin typeface="Ubuntu" panose="020B0504030602030204" pitchFamily="34" charset="0"/>
              </a:rPr>
              <a:t>Ausnahme – Behandlung detaillieren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AFC6B989-BD38-A589-9168-F1537C6C81D2}"/>
              </a:ext>
            </a:extLst>
          </p:cNvPr>
          <p:cNvSpPr txBox="1"/>
          <p:nvPr/>
        </p:nvSpPr>
        <p:spPr>
          <a:xfrm>
            <a:off x="8229583" y="1920264"/>
            <a:ext cx="1492375" cy="8104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25"/>
              </a:lnSpc>
              <a:buNone/>
            </a:pPr>
            <a:r>
              <a:rPr lang="de-DE" sz="1600" b="0" dirty="0">
                <a:effectLst/>
                <a:latin typeface="Ubuntu" panose="020B0504030602030204" pitchFamily="34" charset="0"/>
              </a:rPr>
              <a:t>Review</a:t>
            </a:r>
          </a:p>
          <a:p>
            <a:pPr>
              <a:lnSpc>
                <a:spcPts val="1425"/>
              </a:lnSpc>
              <a:buNone/>
            </a:pPr>
            <a:r>
              <a:rPr lang="de-DE" sz="1600" dirty="0">
                <a:latin typeface="Ubuntu" panose="020B0504030602030204" pitchFamily="34" charset="0"/>
              </a:rPr>
              <a:t>Schätzen BV Schätzen Aufwand</a:t>
            </a:r>
            <a:endParaRPr lang="de-DE" sz="1600" b="0" dirty="0">
              <a:effectLst/>
              <a:latin typeface="Ubuntu" panose="020B0504030602030204" pitchFamily="34" charset="0"/>
            </a:endParaRP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A42A707F-2647-FD1A-6494-3D307A8C30C8}"/>
              </a:ext>
            </a:extLst>
          </p:cNvPr>
          <p:cNvSpPr txBox="1"/>
          <p:nvPr/>
        </p:nvSpPr>
        <p:spPr>
          <a:xfrm>
            <a:off x="9635693" y="1283015"/>
            <a:ext cx="1492375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25"/>
              </a:lnSpc>
              <a:buNone/>
            </a:pPr>
            <a:r>
              <a:rPr lang="de-DE" sz="1600" b="0" dirty="0">
                <a:effectLst/>
                <a:latin typeface="Ubuntu" panose="020B0504030602030204" pitchFamily="34" charset="0"/>
              </a:rPr>
              <a:t>Review/</a:t>
            </a:r>
          </a:p>
          <a:p>
            <a:pPr>
              <a:lnSpc>
                <a:spcPts val="1425"/>
              </a:lnSpc>
              <a:buNone/>
            </a:pPr>
            <a:r>
              <a:rPr lang="de-DE" sz="1600" dirty="0">
                <a:latin typeface="Ubuntu" panose="020B0504030602030204" pitchFamily="34" charset="0"/>
              </a:rPr>
              <a:t>Prüfe alle Interessen</a:t>
            </a:r>
            <a:endParaRPr lang="de-DE" sz="1600" b="0" dirty="0">
              <a:effectLst/>
              <a:latin typeface="Ubuntu" panose="020B0504030602030204" pitchFamily="34" charset="0"/>
            </a:endParaRP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F13951B4-765A-E075-9F93-417FA59685E3}"/>
              </a:ext>
            </a:extLst>
          </p:cNvPr>
          <p:cNvSpPr txBox="1"/>
          <p:nvPr/>
        </p:nvSpPr>
        <p:spPr>
          <a:xfrm>
            <a:off x="1130050" y="1150424"/>
            <a:ext cx="2530431" cy="271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25"/>
              </a:lnSpc>
              <a:buNone/>
            </a:pPr>
            <a:r>
              <a:rPr lang="de-DE" sz="1600" b="0" dirty="0">
                <a:effectLst/>
                <a:latin typeface="Ubuntu" panose="020B0504030602030204" pitchFamily="34" charset="0"/>
              </a:rPr>
              <a:t>Kunde / Project </a:t>
            </a:r>
            <a:r>
              <a:rPr lang="de-DE" sz="1600" b="0" dirty="0" err="1">
                <a:effectLst/>
                <a:latin typeface="Ubuntu" panose="020B0504030602030204" pitchFamily="34" charset="0"/>
              </a:rPr>
              <a:t>Owner</a:t>
            </a:r>
            <a:endParaRPr lang="de-DE" sz="1600" b="0" dirty="0">
              <a:effectLst/>
              <a:latin typeface="Ubuntu" panose="020B0504030602030204" pitchFamily="34" charset="0"/>
            </a:endParaRP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0AAA91A0-6796-D09A-A31B-6AD758F66338}"/>
              </a:ext>
            </a:extLst>
          </p:cNvPr>
          <p:cNvSpPr txBox="1"/>
          <p:nvPr/>
        </p:nvSpPr>
        <p:spPr>
          <a:xfrm>
            <a:off x="1144051" y="1570003"/>
            <a:ext cx="2530431" cy="271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25"/>
              </a:lnSpc>
              <a:buNone/>
            </a:pPr>
            <a:r>
              <a:rPr lang="de-DE" sz="1600" dirty="0">
                <a:latin typeface="Ubuntu" panose="020B0504030602030204" pitchFamily="34" charset="0"/>
              </a:rPr>
              <a:t>Dev Team Member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604D769B-FFFC-0838-D26A-4E2AF0C0B672}"/>
              </a:ext>
            </a:extLst>
          </p:cNvPr>
          <p:cNvSpPr txBox="1"/>
          <p:nvPr/>
        </p:nvSpPr>
        <p:spPr>
          <a:xfrm>
            <a:off x="1130048" y="1969132"/>
            <a:ext cx="2530431" cy="271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25"/>
              </a:lnSpc>
              <a:buNone/>
            </a:pPr>
            <a:r>
              <a:rPr lang="de-DE" sz="1600" b="0" dirty="0">
                <a:effectLst/>
                <a:latin typeface="Ubuntu" panose="020B0504030602030204" pitchFamily="34" charset="0"/>
              </a:rPr>
              <a:t>Dev Team</a:t>
            </a:r>
          </a:p>
        </p:txBody>
      </p:sp>
      <p:pic>
        <p:nvPicPr>
          <p:cNvPr id="29" name="Grafik 28">
            <a:extLst>
              <a:ext uri="{FF2B5EF4-FFF2-40B4-BE49-F238E27FC236}">
                <a16:creationId xmlns:a16="http://schemas.microsoft.com/office/drawing/2014/main" id="{F2E2EC1E-4C72-1134-708A-52DFB0373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383" y="1031065"/>
            <a:ext cx="480668" cy="490478"/>
          </a:xfrm>
          <a:prstGeom prst="rect">
            <a:avLst/>
          </a:prstGeom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CA239FE5-71AC-2D25-BE5A-09C7268CF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383" y="1368825"/>
            <a:ext cx="466667" cy="490477"/>
          </a:xfrm>
          <a:prstGeom prst="rect">
            <a:avLst/>
          </a:prstGeom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id="{50F82650-28EB-D797-2C9E-7BD5F69D69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5952" y="2936865"/>
            <a:ext cx="375236" cy="384736"/>
          </a:xfrm>
          <a:prstGeom prst="rect">
            <a:avLst/>
          </a:prstGeom>
        </p:spPr>
      </p:pic>
      <p:pic>
        <p:nvPicPr>
          <p:cNvPr id="34" name="Grafik 33">
            <a:extLst>
              <a:ext uri="{FF2B5EF4-FFF2-40B4-BE49-F238E27FC236}">
                <a16:creationId xmlns:a16="http://schemas.microsoft.com/office/drawing/2014/main" id="{B38C0BA6-6CD5-3785-39F3-ECA1E512CB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305" y="1837427"/>
            <a:ext cx="468686" cy="480552"/>
          </a:xfrm>
          <a:prstGeom prst="rect">
            <a:avLst/>
          </a:prstGeom>
        </p:spPr>
      </p:pic>
      <p:pic>
        <p:nvPicPr>
          <p:cNvPr id="36" name="Grafik 35">
            <a:extLst>
              <a:ext uri="{FF2B5EF4-FFF2-40B4-BE49-F238E27FC236}">
                <a16:creationId xmlns:a16="http://schemas.microsoft.com/office/drawing/2014/main" id="{2A2A9264-7CE3-B564-49A3-47CACFF721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81880" y="747157"/>
            <a:ext cx="472023" cy="481656"/>
          </a:xfrm>
          <a:prstGeom prst="rect">
            <a:avLst/>
          </a:prstGeom>
        </p:spPr>
      </p:pic>
      <p:pic>
        <p:nvPicPr>
          <p:cNvPr id="37" name="Grafik 36">
            <a:extLst>
              <a:ext uri="{FF2B5EF4-FFF2-40B4-BE49-F238E27FC236}">
                <a16:creationId xmlns:a16="http://schemas.microsoft.com/office/drawing/2014/main" id="{34F1BDE2-19B6-78F4-B7A2-75A5F2A60E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3609" y="5052094"/>
            <a:ext cx="472023" cy="481656"/>
          </a:xfrm>
          <a:prstGeom prst="rect">
            <a:avLst/>
          </a:prstGeom>
          <a:noFill/>
        </p:spPr>
      </p:pic>
      <p:pic>
        <p:nvPicPr>
          <p:cNvPr id="38" name="Grafik 37">
            <a:extLst>
              <a:ext uri="{FF2B5EF4-FFF2-40B4-BE49-F238E27FC236}">
                <a16:creationId xmlns:a16="http://schemas.microsoft.com/office/drawing/2014/main" id="{B8DBAFC0-3A4C-B1B0-6D86-814EC9A78A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4427" y="1529221"/>
            <a:ext cx="375236" cy="384736"/>
          </a:xfrm>
          <a:prstGeom prst="rect">
            <a:avLst/>
          </a:prstGeom>
        </p:spPr>
      </p:pic>
      <p:pic>
        <p:nvPicPr>
          <p:cNvPr id="39" name="Grafik 38">
            <a:extLst>
              <a:ext uri="{FF2B5EF4-FFF2-40B4-BE49-F238E27FC236}">
                <a16:creationId xmlns:a16="http://schemas.microsoft.com/office/drawing/2014/main" id="{FC1D3256-67CC-B1B2-CA23-E7BB45741E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857" y="4361668"/>
            <a:ext cx="375236" cy="384736"/>
          </a:xfrm>
          <a:prstGeom prst="rect">
            <a:avLst/>
          </a:prstGeom>
        </p:spPr>
      </p:pic>
      <p:pic>
        <p:nvPicPr>
          <p:cNvPr id="40" name="Grafik 39">
            <a:extLst>
              <a:ext uri="{FF2B5EF4-FFF2-40B4-BE49-F238E27FC236}">
                <a16:creationId xmlns:a16="http://schemas.microsoft.com/office/drawing/2014/main" id="{017BD407-663C-2FDB-F6E3-D7C176DA09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9584" y="3657310"/>
            <a:ext cx="466667" cy="490477"/>
          </a:xfrm>
          <a:prstGeom prst="rect">
            <a:avLst/>
          </a:prstGeom>
        </p:spPr>
      </p:pic>
      <p:pic>
        <p:nvPicPr>
          <p:cNvPr id="41" name="Grafik 40">
            <a:extLst>
              <a:ext uri="{FF2B5EF4-FFF2-40B4-BE49-F238E27FC236}">
                <a16:creationId xmlns:a16="http://schemas.microsoft.com/office/drawing/2014/main" id="{BBA13BB5-3E28-E79A-1E6E-61C9E183CE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7635" y="2175552"/>
            <a:ext cx="466667" cy="490477"/>
          </a:xfrm>
          <a:prstGeom prst="rect">
            <a:avLst/>
          </a:prstGeom>
        </p:spPr>
      </p:pic>
      <p:sp>
        <p:nvSpPr>
          <p:cNvPr id="43" name="Textfeld 42">
            <a:extLst>
              <a:ext uri="{FF2B5EF4-FFF2-40B4-BE49-F238E27FC236}">
                <a16:creationId xmlns:a16="http://schemas.microsoft.com/office/drawing/2014/main" id="{1B967215-D955-E697-085C-9E46D0575727}"/>
              </a:ext>
            </a:extLst>
          </p:cNvPr>
          <p:cNvSpPr txBox="1"/>
          <p:nvPr/>
        </p:nvSpPr>
        <p:spPr>
          <a:xfrm>
            <a:off x="454867" y="6380061"/>
            <a:ext cx="8244701" cy="273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25"/>
              </a:lnSpc>
              <a:buNone/>
            </a:pPr>
            <a:r>
              <a:rPr lang="de-DE" b="0" i="1" dirty="0" err="1">
                <a:solidFill>
                  <a:schemeClr val="bg2">
                    <a:lumMod val="75000"/>
                  </a:schemeClr>
                </a:solidFill>
                <a:effectLst/>
                <a:latin typeface="Ubuntu" panose="020B0504030602030204" pitchFamily="34" charset="0"/>
              </a:rPr>
              <a:t>Draft</a:t>
            </a:r>
            <a:r>
              <a:rPr lang="de-DE" b="0" i="1" dirty="0">
                <a:solidFill>
                  <a:schemeClr val="bg2">
                    <a:lumMod val="75000"/>
                  </a:schemeClr>
                </a:solidFill>
                <a:effectLst/>
                <a:latin typeface="Ubuntu" panose="020B0504030602030204" pitchFamily="34" charset="0"/>
              </a:rPr>
              <a:t> liefert: genügend Details für Schätzungen (Aufwand, Termine, Budget)</a:t>
            </a:r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91E33FB3-D3D2-D090-6B18-827F795AF842}"/>
              </a:ext>
            </a:extLst>
          </p:cNvPr>
          <p:cNvSpPr txBox="1"/>
          <p:nvPr/>
        </p:nvSpPr>
        <p:spPr>
          <a:xfrm>
            <a:off x="215659" y="189297"/>
            <a:ext cx="8244701" cy="289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25"/>
              </a:lnSpc>
              <a:buNone/>
            </a:pPr>
            <a:r>
              <a:rPr lang="de-DE" sz="2400" b="0" dirty="0">
                <a:solidFill>
                  <a:schemeClr val="bg1"/>
                </a:solidFill>
                <a:effectLst/>
                <a:latin typeface="Ubuntu" panose="020B0504030602030204" pitchFamily="34" charset="0"/>
              </a:rPr>
              <a:t>7 Schritte zum finalen Use Case</a:t>
            </a:r>
          </a:p>
        </p:txBody>
      </p:sp>
      <p:sp>
        <p:nvSpPr>
          <p:cNvPr id="46" name="Flussdiagramm: Verzweigung 45">
            <a:extLst>
              <a:ext uri="{FF2B5EF4-FFF2-40B4-BE49-F238E27FC236}">
                <a16:creationId xmlns:a16="http://schemas.microsoft.com/office/drawing/2014/main" id="{4B18BFD0-7069-698D-EA70-EE29B8A14B47}"/>
              </a:ext>
            </a:extLst>
          </p:cNvPr>
          <p:cNvSpPr/>
          <p:nvPr/>
        </p:nvSpPr>
        <p:spPr>
          <a:xfrm>
            <a:off x="5752043" y="5840393"/>
            <a:ext cx="1806497" cy="433813"/>
          </a:xfrm>
          <a:prstGeom prst="flowChartDecis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Draft</a:t>
            </a:r>
            <a:endParaRPr lang="de-DE" dirty="0"/>
          </a:p>
        </p:txBody>
      </p:sp>
      <p:sp>
        <p:nvSpPr>
          <p:cNvPr id="47" name="Rechteck: abgerundete Ecken 46">
            <a:extLst>
              <a:ext uri="{FF2B5EF4-FFF2-40B4-BE49-F238E27FC236}">
                <a16:creationId xmlns:a16="http://schemas.microsoft.com/office/drawing/2014/main" id="{8B6E61E5-5647-AF84-9D22-40E982DA50CD}"/>
              </a:ext>
            </a:extLst>
          </p:cNvPr>
          <p:cNvSpPr/>
          <p:nvPr/>
        </p:nvSpPr>
        <p:spPr>
          <a:xfrm>
            <a:off x="1641220" y="3403954"/>
            <a:ext cx="1968222" cy="8261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Requirements</a:t>
            </a:r>
            <a:endParaRPr lang="de-DE" dirty="0"/>
          </a:p>
          <a:p>
            <a:pPr algn="ctr"/>
            <a:r>
              <a:rPr lang="de-DE" dirty="0" err="1"/>
              <a:t>workshop</a:t>
            </a:r>
            <a:endParaRPr lang="de-DE" dirty="0"/>
          </a:p>
        </p:txBody>
      </p:sp>
      <p:sp>
        <p:nvSpPr>
          <p:cNvPr id="48" name="Rechteck: abgerundete Ecken 47">
            <a:extLst>
              <a:ext uri="{FF2B5EF4-FFF2-40B4-BE49-F238E27FC236}">
                <a16:creationId xmlns:a16="http://schemas.microsoft.com/office/drawing/2014/main" id="{D890A35C-FE35-49BB-4D2D-097E337F3EE3}"/>
              </a:ext>
            </a:extLst>
          </p:cNvPr>
          <p:cNvSpPr/>
          <p:nvPr/>
        </p:nvSpPr>
        <p:spPr>
          <a:xfrm>
            <a:off x="4587865" y="2002951"/>
            <a:ext cx="1968222" cy="8261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process</a:t>
            </a:r>
            <a:endParaRPr lang="de-DE" dirty="0"/>
          </a:p>
          <a:p>
            <a:pPr algn="ctr"/>
            <a:r>
              <a:rPr lang="de-DE" dirty="0" err="1"/>
              <a:t>workshop</a:t>
            </a:r>
            <a:endParaRPr lang="de-DE" dirty="0"/>
          </a:p>
        </p:txBody>
      </p:sp>
      <p:sp>
        <p:nvSpPr>
          <p:cNvPr id="49" name="Rechteck: abgerundete Ecken 48">
            <a:extLst>
              <a:ext uri="{FF2B5EF4-FFF2-40B4-BE49-F238E27FC236}">
                <a16:creationId xmlns:a16="http://schemas.microsoft.com/office/drawing/2014/main" id="{81114A60-9031-A9C5-5BD3-811E5EF9B0C3}"/>
              </a:ext>
            </a:extLst>
          </p:cNvPr>
          <p:cNvSpPr/>
          <p:nvPr/>
        </p:nvSpPr>
        <p:spPr>
          <a:xfrm>
            <a:off x="7352853" y="562691"/>
            <a:ext cx="1968222" cy="8261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estimation</a:t>
            </a:r>
            <a:endParaRPr lang="de-DE" dirty="0"/>
          </a:p>
          <a:p>
            <a:pPr algn="ctr"/>
            <a:r>
              <a:rPr lang="de-DE" dirty="0" err="1"/>
              <a:t>workshop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88684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</Words>
  <Application>Microsoft Office PowerPoint</Application>
  <PresentationFormat>Breitbild</PresentationFormat>
  <Paragraphs>32</Paragraphs>
  <Slides>11</Slides>
  <Notes>10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4" baseType="lpstr">
      <vt:lpstr>Arial</vt:lpstr>
      <vt:lpstr>Ubuntu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Zentraler Projekt-Anker: Use Cases (Epics, Sollprozesse ...)</dc:title>
  <dc:subject>PptxGenJS Presentation</dc:subject>
  <dc:creator>Created by Marp</dc:creator>
  <cp:lastModifiedBy>Michael Stangl</cp:lastModifiedBy>
  <cp:revision>4</cp:revision>
  <dcterms:created xsi:type="dcterms:W3CDTF">2026-04-13T08:16:31Z</dcterms:created>
  <dcterms:modified xsi:type="dcterms:W3CDTF">2026-04-13T10:13:43Z</dcterms:modified>
</cp:coreProperties>
</file>